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9" r:id="rId3"/>
  </p:sldMasterIdLst>
  <p:sldIdLst>
    <p:sldId id="256" r:id="rId4"/>
    <p:sldId id="258" r:id="rId5"/>
    <p:sldId id="288" r:id="rId6"/>
    <p:sldId id="259" r:id="rId7"/>
    <p:sldId id="289" r:id="rId8"/>
    <p:sldId id="290" r:id="rId9"/>
    <p:sldId id="295" r:id="rId10"/>
    <p:sldId id="262" r:id="rId11"/>
    <p:sldId id="293" r:id="rId12"/>
    <p:sldId id="294" r:id="rId13"/>
    <p:sldId id="291" r:id="rId14"/>
    <p:sldId id="292" r:id="rId15"/>
    <p:sldId id="263" r:id="rId16"/>
    <p:sldId id="299" r:id="rId17"/>
    <p:sldId id="301" r:id="rId18"/>
    <p:sldId id="270" r:id="rId19"/>
    <p:sldId id="296" r:id="rId20"/>
    <p:sldId id="271" r:id="rId21"/>
    <p:sldId id="297" r:id="rId22"/>
    <p:sldId id="298" r:id="rId23"/>
    <p:sldId id="272" r:id="rId24"/>
    <p:sldId id="278" r:id="rId25"/>
    <p:sldId id="273" r:id="rId26"/>
    <p:sldId id="274" r:id="rId27"/>
    <p:sldId id="279" r:id="rId28"/>
    <p:sldId id="280" r:id="rId29"/>
    <p:sldId id="286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69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10">
            <a:extLst>
              <a:ext uri="{FF2B5EF4-FFF2-40B4-BE49-F238E27FC236}">
                <a16:creationId xmlns:a16="http://schemas.microsoft.com/office/drawing/2014/main" id="{5633255D-56D6-44A0-9211-D2B04D16B52C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igura a mano libera 12">
            <a:extLst>
              <a:ext uri="{FF2B5EF4-FFF2-40B4-BE49-F238E27FC236}">
                <a16:creationId xmlns:a16="http://schemas.microsoft.com/office/drawing/2014/main" id="{1C3666FF-5356-459A-B9D4-B5846406FFC0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29">
            <a:extLst>
              <a:ext uri="{FF2B5EF4-FFF2-40B4-BE49-F238E27FC236}">
                <a16:creationId xmlns:a16="http://schemas.microsoft.com/office/drawing/2014/main" id="{7323C1FA-D161-4098-8FD5-2BD41AE5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EDA2-F41A-44FC-ADB6-45F9990528EA}" type="datetimeFigureOut">
              <a:rPr lang="it-IT"/>
              <a:pPr>
                <a:defRPr/>
              </a:pPr>
              <a:t>25/08/2020</a:t>
            </a:fld>
            <a:endParaRPr lang="it-IT"/>
          </a:p>
        </p:txBody>
      </p:sp>
      <p:sp>
        <p:nvSpPr>
          <p:cNvPr id="7" name="Segnaposto piè di pagina 18">
            <a:extLst>
              <a:ext uri="{FF2B5EF4-FFF2-40B4-BE49-F238E27FC236}">
                <a16:creationId xmlns:a16="http://schemas.microsoft.com/office/drawing/2014/main" id="{9081A5B1-D3F3-4BF8-BBEF-EF48C1D3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26">
            <a:extLst>
              <a:ext uri="{FF2B5EF4-FFF2-40B4-BE49-F238E27FC236}">
                <a16:creationId xmlns:a16="http://schemas.microsoft.com/office/drawing/2014/main" id="{3CB3CF85-915F-4A73-9436-50854B24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9D16C-1326-4836-9443-85B477FF9BF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7103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>
            <a:extLst>
              <a:ext uri="{FF2B5EF4-FFF2-40B4-BE49-F238E27FC236}">
                <a16:creationId xmlns:a16="http://schemas.microsoft.com/office/drawing/2014/main" id="{F3425462-E2C7-404B-A3E4-F2410BE4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85CA9-C4C6-43AB-BBD5-E645DBC3B92F}" type="datetimeFigureOut">
              <a:rPr lang="it-IT"/>
              <a:pPr>
                <a:defRPr/>
              </a:pPr>
              <a:t>25/08/2020</a:t>
            </a:fld>
            <a:endParaRPr lang="it-IT"/>
          </a:p>
        </p:txBody>
      </p:sp>
      <p:sp>
        <p:nvSpPr>
          <p:cNvPr id="5" name="Segnaposto piè di pagina 21">
            <a:extLst>
              <a:ext uri="{FF2B5EF4-FFF2-40B4-BE49-F238E27FC236}">
                <a16:creationId xmlns:a16="http://schemas.microsoft.com/office/drawing/2014/main" id="{45C75FF3-4F3E-478F-B0A1-8333D2CF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>
            <a:extLst>
              <a:ext uri="{FF2B5EF4-FFF2-40B4-BE49-F238E27FC236}">
                <a16:creationId xmlns:a16="http://schemas.microsoft.com/office/drawing/2014/main" id="{845811A4-38B2-480D-8132-1D18FCE6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326CE-D344-47E9-AC4F-1DB36A099C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185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>
            <a:extLst>
              <a:ext uri="{FF2B5EF4-FFF2-40B4-BE49-F238E27FC236}">
                <a16:creationId xmlns:a16="http://schemas.microsoft.com/office/drawing/2014/main" id="{1A2F7A6C-4B30-460F-89E7-8110075E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DBD15-4A9E-4B77-897E-082932861EBC}" type="datetimeFigureOut">
              <a:rPr lang="it-IT"/>
              <a:pPr>
                <a:defRPr/>
              </a:pPr>
              <a:t>25/08/2020</a:t>
            </a:fld>
            <a:endParaRPr lang="it-IT"/>
          </a:p>
        </p:txBody>
      </p:sp>
      <p:sp>
        <p:nvSpPr>
          <p:cNvPr id="5" name="Segnaposto piè di pagina 21">
            <a:extLst>
              <a:ext uri="{FF2B5EF4-FFF2-40B4-BE49-F238E27FC236}">
                <a16:creationId xmlns:a16="http://schemas.microsoft.com/office/drawing/2014/main" id="{BC173BE9-D54D-462F-A5C7-50346A3B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>
            <a:extLst>
              <a:ext uri="{FF2B5EF4-FFF2-40B4-BE49-F238E27FC236}">
                <a16:creationId xmlns:a16="http://schemas.microsoft.com/office/drawing/2014/main" id="{A22F0202-A9DF-4950-B1E6-271B5CF2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DFFCC-711D-4874-A4AF-8B2D69C234C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322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>
            <a:extLst>
              <a:ext uri="{FF2B5EF4-FFF2-40B4-BE49-F238E27FC236}">
                <a16:creationId xmlns:a16="http://schemas.microsoft.com/office/drawing/2014/main" id="{B71DE718-0EC7-461B-A194-5C798420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03BB-3E19-412A-834A-CAE0193B6E64}" type="datetimeFigureOut">
              <a:rPr lang="it-IT"/>
              <a:pPr>
                <a:defRPr/>
              </a:pPr>
              <a:t>25/08/2020</a:t>
            </a:fld>
            <a:endParaRPr lang="it-IT"/>
          </a:p>
        </p:txBody>
      </p:sp>
      <p:sp>
        <p:nvSpPr>
          <p:cNvPr id="5" name="Segnaposto piè di pagina 21">
            <a:extLst>
              <a:ext uri="{FF2B5EF4-FFF2-40B4-BE49-F238E27FC236}">
                <a16:creationId xmlns:a16="http://schemas.microsoft.com/office/drawing/2014/main" id="{481C6C9A-E778-4411-A62B-E7F0D435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>
            <a:extLst>
              <a:ext uri="{FF2B5EF4-FFF2-40B4-BE49-F238E27FC236}">
                <a16:creationId xmlns:a16="http://schemas.microsoft.com/office/drawing/2014/main" id="{82B04496-E178-4FA1-ABFC-FC690FBF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9CE36-5218-4645-AF02-301E637654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237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10">
            <a:extLst>
              <a:ext uri="{FF2B5EF4-FFF2-40B4-BE49-F238E27FC236}">
                <a16:creationId xmlns:a16="http://schemas.microsoft.com/office/drawing/2014/main" id="{9EE934E9-13BC-43AA-BFD1-51473A20E6A3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igura a mano libera 12">
            <a:extLst>
              <a:ext uri="{FF2B5EF4-FFF2-40B4-BE49-F238E27FC236}">
                <a16:creationId xmlns:a16="http://schemas.microsoft.com/office/drawing/2014/main" id="{4B8EF04F-76CF-43BC-91E0-B587E7F3EC96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913C66B-30BA-4C32-97B2-A2F2C3D1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91F1-2694-4DC2-8B90-AE57A67E0D50}" type="datetimeFigureOut">
              <a:rPr lang="it-IT"/>
              <a:pPr>
                <a:defRPr/>
              </a:pPr>
              <a:t>25/08/2020</a:t>
            </a:fld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4FDF628A-0430-4CEA-A4D9-897FD2EB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9B693D14-C44B-43B0-B94A-430413FE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EC758-359A-4D0E-88A6-355FF612B2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3718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9">
            <a:extLst>
              <a:ext uri="{FF2B5EF4-FFF2-40B4-BE49-F238E27FC236}">
                <a16:creationId xmlns:a16="http://schemas.microsoft.com/office/drawing/2014/main" id="{95C9B163-128B-483B-A462-D94FAFAA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6183-7B93-4AA8-8075-0BD564DED15B}" type="datetimeFigureOut">
              <a:rPr lang="it-IT"/>
              <a:pPr>
                <a:defRPr/>
              </a:pPr>
              <a:t>25/08/2020</a:t>
            </a:fld>
            <a:endParaRPr lang="it-IT"/>
          </a:p>
        </p:txBody>
      </p:sp>
      <p:sp>
        <p:nvSpPr>
          <p:cNvPr id="6" name="Segnaposto piè di pagina 21">
            <a:extLst>
              <a:ext uri="{FF2B5EF4-FFF2-40B4-BE49-F238E27FC236}">
                <a16:creationId xmlns:a16="http://schemas.microsoft.com/office/drawing/2014/main" id="{07E7E818-D7D7-4C2D-94F7-F82A79B8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>
            <a:extLst>
              <a:ext uri="{FF2B5EF4-FFF2-40B4-BE49-F238E27FC236}">
                <a16:creationId xmlns:a16="http://schemas.microsoft.com/office/drawing/2014/main" id="{14671FD9-C0ED-4975-B4CD-4D5A1A51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E96FD-F994-4D10-BCEE-AE8B25E8AC1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671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E9D27C6-A26D-4114-9163-466F90D2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0B694-5A31-4863-A51A-964B11E830EA}" type="datetimeFigureOut">
              <a:rPr lang="it-IT"/>
              <a:pPr>
                <a:defRPr/>
              </a:pPr>
              <a:t>25/08/2020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A137BB9-F273-40F0-8ABC-D105465C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E2C301A-2933-432B-AD36-038F0126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CE55D-EF61-4FF1-BEE5-6169770C50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541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9">
            <a:extLst>
              <a:ext uri="{FF2B5EF4-FFF2-40B4-BE49-F238E27FC236}">
                <a16:creationId xmlns:a16="http://schemas.microsoft.com/office/drawing/2014/main" id="{8AF786E8-E3CC-4776-A2EE-80002DDA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4A91-D15A-4D1F-8377-AE25516C6776}" type="datetimeFigureOut">
              <a:rPr lang="it-IT"/>
              <a:pPr>
                <a:defRPr/>
              </a:pPr>
              <a:t>25/08/2020</a:t>
            </a:fld>
            <a:endParaRPr lang="it-IT"/>
          </a:p>
        </p:txBody>
      </p:sp>
      <p:sp>
        <p:nvSpPr>
          <p:cNvPr id="4" name="Segnaposto piè di pagina 21">
            <a:extLst>
              <a:ext uri="{FF2B5EF4-FFF2-40B4-BE49-F238E27FC236}">
                <a16:creationId xmlns:a16="http://schemas.microsoft.com/office/drawing/2014/main" id="{B937FF61-A1CC-4B7B-AB2B-5326B8FF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>
            <a:extLst>
              <a:ext uri="{FF2B5EF4-FFF2-40B4-BE49-F238E27FC236}">
                <a16:creationId xmlns:a16="http://schemas.microsoft.com/office/drawing/2014/main" id="{D9B887ED-0466-4730-AC89-B08070E3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79E3B-6B90-439A-96AB-7BA379DEC8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112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>
            <a:extLst>
              <a:ext uri="{FF2B5EF4-FFF2-40B4-BE49-F238E27FC236}">
                <a16:creationId xmlns:a16="http://schemas.microsoft.com/office/drawing/2014/main" id="{67C12548-F9DF-4D26-8A03-9FD8EABB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83FE-E688-4471-AB00-C3A8D2620E32}" type="datetimeFigureOut">
              <a:rPr lang="it-IT"/>
              <a:pPr>
                <a:defRPr/>
              </a:pPr>
              <a:t>25/08/2020</a:t>
            </a:fld>
            <a:endParaRPr lang="it-IT"/>
          </a:p>
        </p:txBody>
      </p:sp>
      <p:sp>
        <p:nvSpPr>
          <p:cNvPr id="3" name="Segnaposto piè di pagina 21">
            <a:extLst>
              <a:ext uri="{FF2B5EF4-FFF2-40B4-BE49-F238E27FC236}">
                <a16:creationId xmlns:a16="http://schemas.microsoft.com/office/drawing/2014/main" id="{D20273CE-317F-43A8-AEEB-C9315F60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>
            <a:extLst>
              <a:ext uri="{FF2B5EF4-FFF2-40B4-BE49-F238E27FC236}">
                <a16:creationId xmlns:a16="http://schemas.microsoft.com/office/drawing/2014/main" id="{61A36A4E-DDE1-4A53-9C6E-1C8C4755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75E95-3BC1-4629-B8BC-A1A77973FD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979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B68902-7147-41F2-9BB7-88F80A6E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8D6C-A844-4707-8638-3E81E9678EBF}" type="datetimeFigureOut">
              <a:rPr lang="it-IT"/>
              <a:pPr>
                <a:defRPr/>
              </a:pPr>
              <a:t>25/08/2020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A297D0-A02A-4701-92B5-CE025CF3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8A8FB0-6B66-4E00-A9FA-6949AC78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9E2A890D-725C-467B-8BE6-6B3BCF5ABE0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194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1B4381-F2AB-4726-B0CA-D427DBAC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336A-9EDB-42ED-8EEE-FE8F9B0199C9}" type="datetimeFigureOut">
              <a:rPr lang="it-IT"/>
              <a:pPr>
                <a:defRPr/>
              </a:pPr>
              <a:t>25/08/2020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113B6A-052E-4351-986E-9242E274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6D697E-E906-4EA4-A8C2-24022619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5C6C9-0556-4F9F-9060-6930D4E8DF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024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F735D4B0-60ED-41F1-8E02-E8ED6FB6370A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23A0E886-8AFD-4B11-8AAD-6888A476C4DA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8" name="Segnaposto titolo 8">
            <a:extLst>
              <a:ext uri="{FF2B5EF4-FFF2-40B4-BE49-F238E27FC236}">
                <a16:creationId xmlns:a16="http://schemas.microsoft.com/office/drawing/2014/main" id="{D6B1D5EE-DD2B-4572-9ED5-38112C3397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029" name="Segnaposto testo 29">
            <a:extLst>
              <a:ext uri="{FF2B5EF4-FFF2-40B4-BE49-F238E27FC236}">
                <a16:creationId xmlns:a16="http://schemas.microsoft.com/office/drawing/2014/main" id="{36FFF0A3-B962-4496-A84F-F795E0922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75C8B02D-6BD6-47AA-8111-C2150C9AB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363BDE-5744-442E-BABF-A4301359C5C8}" type="datetimeFigureOut">
              <a:rPr lang="it-IT"/>
              <a:pPr>
                <a:defRPr/>
              </a:pPr>
              <a:t>25/08/2020</a:t>
            </a:fld>
            <a:endParaRPr lang="it-IT"/>
          </a:p>
        </p:txBody>
      </p:sp>
      <p:sp>
        <p:nvSpPr>
          <p:cNvPr id="22" name="Segnaposto piè di pagina 21">
            <a:extLst>
              <a:ext uri="{FF2B5EF4-FFF2-40B4-BE49-F238E27FC236}">
                <a16:creationId xmlns:a16="http://schemas.microsoft.com/office/drawing/2014/main" id="{4CE17D43-5193-4E8C-A101-4745BD140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452D7002-0BF2-4E71-A75A-3EA4D373A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DADBC"/>
                </a:solidFill>
              </a:defRPr>
            </a:lvl1pPr>
          </a:lstStyle>
          <a:p>
            <a:fld id="{9424BB9E-904A-4B9E-97E9-3199DCD690B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2" r:id="rId1"/>
    <p:sldLayoutId id="2147484136" r:id="rId2"/>
    <p:sldLayoutId id="2147484143" r:id="rId3"/>
    <p:sldLayoutId id="2147484137" r:id="rId4"/>
    <p:sldLayoutId id="2147484144" r:id="rId5"/>
    <p:sldLayoutId id="2147484138" r:id="rId6"/>
    <p:sldLayoutId id="2147484139" r:id="rId7"/>
    <p:sldLayoutId id="2147484145" r:id="rId8"/>
    <p:sldLayoutId id="2147484146" r:id="rId9"/>
    <p:sldLayoutId id="2147484140" r:id="rId10"/>
    <p:sldLayoutId id="21474841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00ADDC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611906-2751-4BFA-B0E0-0A143A971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29600" cy="64807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it-IT"/>
            </a:br>
            <a:br>
              <a:rPr lang="it-IT"/>
            </a:br>
            <a:br>
              <a:rPr lang="it-IT"/>
            </a:br>
            <a:br>
              <a:rPr lang="it-IT"/>
            </a:br>
            <a:br>
              <a:rPr lang="it-IT"/>
            </a:br>
            <a:br>
              <a:rPr lang="it-IT"/>
            </a:br>
            <a:br>
              <a:rPr lang="it-IT"/>
            </a:br>
            <a:r>
              <a:rPr lang="it-IT"/>
              <a:t>ripartire con la scuola dell’ infanzia  ai tempi del COVID-19</a:t>
            </a:r>
            <a:br>
              <a:rPr lang="it-IT"/>
            </a:br>
            <a:br>
              <a:rPr lang="it-IT"/>
            </a:br>
            <a:endParaRPr lang="it-IT"/>
          </a:p>
        </p:txBody>
      </p:sp>
      <p:sp>
        <p:nvSpPr>
          <p:cNvPr id="7171" name="Sottotitolo 2">
            <a:extLst>
              <a:ext uri="{FF2B5EF4-FFF2-40B4-BE49-F238E27FC236}">
                <a16:creationId xmlns:a16="http://schemas.microsoft.com/office/drawing/2014/main" id="{37CE7248-3E2E-41B4-BA13-71E76A97D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87450" y="2133600"/>
            <a:ext cx="792163" cy="719138"/>
          </a:xfrm>
        </p:spPr>
        <p:txBody>
          <a:bodyPr/>
          <a:lstStyle/>
          <a:p>
            <a:endParaRPr lang="it-IT" altLang="it-IT" b="1"/>
          </a:p>
        </p:txBody>
      </p:sp>
      <p:sp>
        <p:nvSpPr>
          <p:cNvPr id="7172" name="Rettangolo 3">
            <a:extLst>
              <a:ext uri="{FF2B5EF4-FFF2-40B4-BE49-F238E27FC236}">
                <a16:creationId xmlns:a16="http://schemas.microsoft.com/office/drawing/2014/main" id="{5A291E6D-F205-453F-9195-73CCC42CD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989138"/>
            <a:ext cx="4105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Wingdings 2" panose="05020102010507070707" pitchFamily="18" charset="2"/>
              <a:buNone/>
            </a:pPr>
            <a:r>
              <a:rPr lang="it-IT" altLang="it-IT" b="1"/>
              <a:t>Roberto Maffeo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it-IT" altLang="it-IT" b="1"/>
              <a:t>Pedagogista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endParaRPr lang="it-IT" altLang="it-IT" b="1"/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it-IT" altLang="it-IT" b="1"/>
              <a:t>Roma 30 luglio 2020</a:t>
            </a:r>
            <a:endParaRPr lang="it-IT" alt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CEDFA64E-360D-423E-AAD2-60359EE1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chemeClr val="accent1"/>
                </a:solidFill>
              </a:rPr>
              <a:t>Incontri con la natura</a:t>
            </a:r>
          </a:p>
        </p:txBody>
      </p:sp>
      <p:pic>
        <p:nvPicPr>
          <p:cNvPr id="16387" name="Segnaposto contenuto 4" descr="percorso tronchi tagliato.jpg">
            <a:extLst>
              <a:ext uri="{FF2B5EF4-FFF2-40B4-BE49-F238E27FC236}">
                <a16:creationId xmlns:a16="http://schemas.microsoft.com/office/drawing/2014/main" id="{5C95C5E4-B901-40FF-8601-34D750E059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844675"/>
            <a:ext cx="3395662" cy="4525963"/>
          </a:xfrm>
        </p:spPr>
      </p:pic>
      <p:pic>
        <p:nvPicPr>
          <p:cNvPr id="16388" name="Segnaposto contenuto 7" descr="esplorazione lenti tagliato.jpg">
            <a:extLst>
              <a:ext uri="{FF2B5EF4-FFF2-40B4-BE49-F238E27FC236}">
                <a16:creationId xmlns:a16="http://schemas.microsoft.com/office/drawing/2014/main" id="{971E2493-5E24-4E97-999F-0074503381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2565400"/>
            <a:ext cx="4548188" cy="34051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B8F287-1536-47E1-B1B5-30AE211D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accent1"/>
                </a:solidFill>
              </a:rPr>
              <a:t>Le bambine/i ci vengono incontro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11C20-3E76-4A0E-B4A8-0E0CC7A4A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b="1" dirty="0"/>
              <a:t>Giocare</a:t>
            </a:r>
            <a:r>
              <a:rPr lang="it-IT" dirty="0"/>
              <a:t> è da sempre per l’infanzia il luogo dell’apprendimento delle </a:t>
            </a:r>
            <a:r>
              <a:rPr lang="it-IT" b="1" dirty="0"/>
              <a:t>regole</a:t>
            </a:r>
            <a:r>
              <a:rPr lang="it-IT" dirty="0"/>
              <a:t>. Si gioca attraverso le regole altrimenti il gioco “non vale!”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In un contesto sociale dove le regole sono cambiate bisogna  aiutare i bambini a comprenderle attraverso </a:t>
            </a:r>
            <a:r>
              <a:rPr lang="it-IT" b="1" dirty="0"/>
              <a:t>il gioco</a:t>
            </a:r>
            <a:r>
              <a:rPr lang="it-IT" dirty="0"/>
              <a:t>, quello </a:t>
            </a:r>
            <a:r>
              <a:rPr lang="it-IT" b="1" dirty="0"/>
              <a:t>di gruppo</a:t>
            </a:r>
            <a:r>
              <a:rPr lang="it-IT" dirty="0"/>
              <a:t>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Nel gioco di gruppo i bambini devono stare insieme nel  rispetto delle regole date, possiamo inventarci con loro </a:t>
            </a:r>
            <a:r>
              <a:rPr lang="it-IT" b="1" dirty="0"/>
              <a:t>giochi nuovi con nuove regole </a:t>
            </a:r>
            <a:r>
              <a:rPr lang="it-IT" dirty="0"/>
              <a:t>dove: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Si dovrà provare a comunicare a distanza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Ci si potrà toccare il meno possibile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Indovinare le espressioni dietro la mascherina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Rendere “trendy” la mascherina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Oppure il gruppo dovrà inventarsi nuovi linguaggi per comunicare con l’altra “bolla”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err="1"/>
              <a:t>….ed</a:t>
            </a:r>
            <a:r>
              <a:rPr lang="it-IT" dirty="0"/>
              <a:t> altro ancora.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06520107-2A3C-4C9A-9604-8376E5A1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chemeClr val="accent1"/>
                </a:solidFill>
              </a:rPr>
              <a:t>Comunicare tra “bolle”</a:t>
            </a:r>
          </a:p>
        </p:txBody>
      </p:sp>
      <p:pic>
        <p:nvPicPr>
          <p:cNvPr id="18435" name="Segnaposto contenuto 8" descr="tra bolle.jpg">
            <a:extLst>
              <a:ext uri="{FF2B5EF4-FFF2-40B4-BE49-F238E27FC236}">
                <a16:creationId xmlns:a16="http://schemas.microsoft.com/office/drawing/2014/main" id="{C2688131-DFC1-46F8-A4D3-74AE0397A3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268413"/>
            <a:ext cx="3983038" cy="5311775"/>
          </a:xfrm>
        </p:spPr>
      </p:pic>
      <p:pic>
        <p:nvPicPr>
          <p:cNvPr id="18436" name="Segnaposto contenuto 11" descr="bolla singolo tagliato.jpg">
            <a:extLst>
              <a:ext uri="{FF2B5EF4-FFF2-40B4-BE49-F238E27FC236}">
                <a16:creationId xmlns:a16="http://schemas.microsoft.com/office/drawing/2014/main" id="{0E1A89AB-C0AC-49CC-9438-5A0F567178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581150"/>
            <a:ext cx="3759200" cy="50053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A815DA-5EE5-4D6D-86AA-F97CD9A4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Nelle famiglie qualcosa è cambiato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48087C-D408-4B3B-BC69-69F75274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052513"/>
            <a:ext cx="8183562" cy="5329237"/>
          </a:xfrm>
        </p:spPr>
        <p:txBody>
          <a:bodyPr>
            <a:normAutofit fontScale="5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Qualche genitore arriverà fiducioso altri invece timorosi o addirittura diffidenti</a:t>
            </a:r>
            <a:r>
              <a:rPr lang="it-IT" b="1" dirty="0"/>
              <a:t>.</a:t>
            </a:r>
            <a:r>
              <a:rPr lang="it-IT" dirty="0"/>
              <a:t> Procedere con chiarezza e gradualità con un </a:t>
            </a:r>
            <a:r>
              <a:rPr lang="it-IT" b="1" dirty="0"/>
              <a:t>atteggiamento rassicurante</a:t>
            </a:r>
            <a:r>
              <a:rPr lang="it-IT" dirty="0"/>
              <a:t>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b="1" dirty="0"/>
              <a:t>Patto di corresponsabilità </a:t>
            </a:r>
            <a:r>
              <a:rPr lang="it-IT" dirty="0"/>
              <a:t>sul rispetto dei dispositivi di sicurezza e sulla consapevolezza che non esiste rischio zero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b="1" dirty="0"/>
              <a:t>Informazioni chiare e comunicazioni periodiche </a:t>
            </a:r>
            <a:r>
              <a:rPr lang="it-IT" dirty="0"/>
              <a:t>sull’andamento del servizio, puntare sulla documentazione a distanza e sulle chat di sezione. Il genitore ha il diritto di essere informato passo dopo passo.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Cercare di trasferire alle famiglie tutta la vostra professionalità per rendere il </a:t>
            </a:r>
            <a:r>
              <a:rPr lang="it-IT" b="1" dirty="0"/>
              <a:t>contesto scolastico </a:t>
            </a:r>
            <a:r>
              <a:rPr lang="it-IT" dirty="0"/>
              <a:t>dei loro figli il più </a:t>
            </a:r>
            <a:r>
              <a:rPr lang="it-IT" b="1" dirty="0"/>
              <a:t>sicuro </a:t>
            </a:r>
            <a:r>
              <a:rPr lang="it-IT" dirty="0"/>
              <a:t>possibile.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I centri estivi oggi stanno dimostrando che più i bambini frequentano e più i loro genitori abbassano i timori e i livelli di ansia, riconquistando un non scontato rapporto di fiducia.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>
            <a:extLst>
              <a:ext uri="{FF2B5EF4-FFF2-40B4-BE49-F238E27FC236}">
                <a16:creationId xmlns:a16="http://schemas.microsoft.com/office/drawing/2014/main" id="{808C2939-F322-4462-8FFA-AC4B9194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0" y="1704975"/>
            <a:ext cx="3054350" cy="1254125"/>
          </a:xfrm>
        </p:spPr>
        <p:txBody>
          <a:bodyPr/>
          <a:lstStyle/>
          <a:p>
            <a:endParaRPr lang="it-IT" altLang="it-IT"/>
          </a:p>
        </p:txBody>
      </p:sp>
      <p:sp>
        <p:nvSpPr>
          <p:cNvPr id="20483" name="Segnaposto testo 3">
            <a:extLst>
              <a:ext uri="{FF2B5EF4-FFF2-40B4-BE49-F238E27FC236}">
                <a16:creationId xmlns:a16="http://schemas.microsoft.com/office/drawing/2014/main" id="{EC761CC8-98E2-497A-BDDB-C75390BDF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6250" y="2998788"/>
            <a:ext cx="3054350" cy="2663825"/>
          </a:xfrm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A2D0A-5E90-4CA9-BB7C-91E380C1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98825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/>
                </a:solidFill>
              </a:rPr>
              <a:t>L’uso dei </a:t>
            </a:r>
            <a:r>
              <a:rPr lang="it-IT" dirty="0" err="1">
                <a:solidFill>
                  <a:schemeClr val="accent1"/>
                </a:solidFill>
              </a:rPr>
              <a:t>device</a:t>
            </a:r>
            <a:r>
              <a:rPr lang="it-IT" dirty="0">
                <a:solidFill>
                  <a:schemeClr val="accent1"/>
                </a:solidFill>
              </a:rPr>
              <a:t> digitali per la prima infanzia</a:t>
            </a:r>
            <a:br>
              <a:rPr lang="it-IT" dirty="0">
                <a:solidFill>
                  <a:schemeClr val="accent1"/>
                </a:solidFill>
              </a:rPr>
            </a:br>
            <a:br>
              <a:rPr lang="it-IT" dirty="0">
                <a:solidFill>
                  <a:schemeClr val="accent1"/>
                </a:solidFill>
              </a:rPr>
            </a:br>
            <a:r>
              <a:rPr lang="it-IT" sz="2700" b="1" dirty="0">
                <a:solidFill>
                  <a:schemeClr val="accent1"/>
                </a:solidFill>
              </a:rPr>
              <a:t>Roberto </a:t>
            </a:r>
            <a:r>
              <a:rPr lang="it-IT" sz="2700" b="1" dirty="0" err="1">
                <a:solidFill>
                  <a:schemeClr val="accent1"/>
                </a:solidFill>
              </a:rPr>
              <a:t>Maffeo</a:t>
            </a:r>
            <a:br>
              <a:rPr lang="it-IT" sz="2700" b="1" dirty="0">
                <a:solidFill>
                  <a:schemeClr val="accent1"/>
                </a:solidFill>
              </a:rPr>
            </a:br>
            <a:r>
              <a:rPr lang="it-IT" sz="2700" b="1" dirty="0">
                <a:solidFill>
                  <a:schemeClr val="accent1"/>
                </a:solidFill>
              </a:rPr>
              <a:t>Pedagogista</a:t>
            </a:r>
            <a:br>
              <a:rPr lang="it-IT" sz="2700" b="1" dirty="0">
                <a:solidFill>
                  <a:schemeClr val="accent1"/>
                </a:solidFill>
              </a:rPr>
            </a:br>
            <a:r>
              <a:rPr lang="it-IT" sz="2700" b="1" dirty="0">
                <a:solidFill>
                  <a:schemeClr val="accent1"/>
                </a:solidFill>
              </a:rPr>
              <a:t>Roma, 30 luglio 2020</a:t>
            </a:r>
          </a:p>
        </p:txBody>
      </p:sp>
      <p:pic>
        <p:nvPicPr>
          <p:cNvPr id="21507" name="Segnaposto contenuto 3" descr="tablet infanzia tagliata.jpg">
            <a:extLst>
              <a:ext uri="{FF2B5EF4-FFF2-40B4-BE49-F238E27FC236}">
                <a16:creationId xmlns:a16="http://schemas.microsoft.com/office/drawing/2014/main" id="{BB11D821-9E68-4466-AC2E-36ACD2703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573463"/>
            <a:ext cx="5356225" cy="30099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B4D745-D256-4398-BD9D-0A14CBDF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I </a:t>
            </a:r>
            <a:r>
              <a:rPr lang="it-IT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device</a:t>
            </a:r>
            <a:r>
              <a:rPr lang="it-IT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digitali entrano “prepotentemente” a scuola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C6002E-9D16-4ADD-9731-2DBD61EF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Con il </a:t>
            </a:r>
            <a:r>
              <a:rPr lang="it-IT" dirty="0" err="1"/>
              <a:t>lockdown</a:t>
            </a:r>
            <a:r>
              <a:rPr lang="it-IT" dirty="0"/>
              <a:t> i </a:t>
            </a:r>
            <a:r>
              <a:rPr lang="it-IT" b="1" dirty="0" err="1"/>
              <a:t>device</a:t>
            </a:r>
            <a:r>
              <a:rPr lang="it-IT" dirty="0"/>
              <a:t> diventano la </a:t>
            </a:r>
            <a:r>
              <a:rPr lang="it-IT" b="1" dirty="0"/>
              <a:t>risorsa principale </a:t>
            </a:r>
            <a:r>
              <a:rPr lang="it-IT" dirty="0"/>
              <a:t>per “continuare” a fare scuola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Ma per la scuola dell’infanzia sono ancora </a:t>
            </a:r>
            <a:r>
              <a:rPr lang="it-IT" b="1" dirty="0"/>
              <a:t>strumenti estranei. </a:t>
            </a:r>
            <a:r>
              <a:rPr lang="it-IT" dirty="0"/>
              <a:t>Solo recentemente, per qualche rara eccezione, hanno cominciato a far parte della strumentazione didattica ma la scuola dell’infanzia rimane il luogo del “fare”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Rimane latente il dubbio, tra le insegnanti, che i </a:t>
            </a:r>
            <a:r>
              <a:rPr lang="it-IT" dirty="0" err="1"/>
              <a:t>device</a:t>
            </a:r>
            <a:r>
              <a:rPr lang="it-IT" dirty="0"/>
              <a:t> facciano male o che comunque la scuola debba offrire “esperienze vere e concrete”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18FBC15B-12F8-441B-B869-4A51C75F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chemeClr val="accent1"/>
                </a:solidFill>
              </a:rPr>
              <a:t>Didattica A Distanza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4CDFAF-B0EB-411E-B593-D4C1140AE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Alcuni pregi e difetti che l’esperienza fatta della DAD ha dimostrato: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Ha permesso alle insegnanti di mantenere un </a:t>
            </a:r>
            <a:r>
              <a:rPr lang="it-IT" b="1" dirty="0"/>
              <a:t>contatto/relazione</a:t>
            </a:r>
            <a:r>
              <a:rPr lang="it-IT" dirty="0"/>
              <a:t> con i bambini e con le famiglie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Ha dato la possibilità di </a:t>
            </a:r>
            <a:r>
              <a:rPr lang="it-IT" b="1" dirty="0"/>
              <a:t>proseguire alcuni contenuti </a:t>
            </a:r>
            <a:r>
              <a:rPr lang="it-IT" dirty="0"/>
              <a:t>di apprendimento bruscamente interrotti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Ha dato la possibilità </a:t>
            </a:r>
            <a:r>
              <a:rPr lang="it-IT" b="1" dirty="0"/>
              <a:t>di mettere in contatto i bambini </a:t>
            </a:r>
            <a:r>
              <a:rPr lang="it-IT" dirty="0"/>
              <a:t>tra loro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Ha delegato </a:t>
            </a:r>
            <a:r>
              <a:rPr lang="it-IT" b="1" dirty="0"/>
              <a:t>ai genitori il ruolo d’insegnante </a:t>
            </a:r>
            <a:r>
              <a:rPr lang="it-IT" dirty="0"/>
              <a:t>sovrapponendolo a quello di genitore e sviluppando dinamiche ambigue nella relazione genitore-figlio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Si è dimostrata </a:t>
            </a:r>
            <a:r>
              <a:rPr lang="it-IT" b="1" dirty="0"/>
              <a:t>stancante</a:t>
            </a:r>
            <a:r>
              <a:rPr lang="it-IT" dirty="0"/>
              <a:t> per i genitori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Si è dimostrata </a:t>
            </a:r>
            <a:r>
              <a:rPr lang="it-IT" b="1" dirty="0"/>
              <a:t>poco appetibile </a:t>
            </a:r>
            <a:r>
              <a:rPr lang="it-IT" dirty="0"/>
              <a:t>per i bambini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b="1" dirty="0"/>
              <a:t>Ne risulta che si è dimostrata adeguata per le relazioni, 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b="1" dirty="0"/>
              <a:t>molto meno per l’attività didattica. Perché?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9748FEFB-4202-47EF-935F-A4C23F74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7467600" cy="5616575"/>
          </a:xfrm>
        </p:spPr>
        <p:txBody>
          <a:bodyPr/>
          <a:lstStyle/>
          <a:p>
            <a:pPr algn="ctr"/>
            <a:r>
              <a:rPr lang="it-IT" altLang="it-IT" sz="2800"/>
              <a:t>Perché è stata utilizzata soprattutto come </a:t>
            </a:r>
            <a:r>
              <a:rPr lang="it-IT" altLang="it-IT" sz="2800" b="1"/>
              <a:t>mezzo per comunicare </a:t>
            </a:r>
            <a:r>
              <a:rPr lang="it-IT" altLang="it-IT" sz="2800"/>
              <a:t>che è lo stesso uso che ne fa quotidianamente il mondo adulto. </a:t>
            </a:r>
            <a:br>
              <a:rPr lang="it-IT" altLang="it-IT" sz="2800"/>
            </a:br>
            <a:br>
              <a:rPr lang="it-IT" altLang="it-IT" sz="2800"/>
            </a:br>
            <a:r>
              <a:rPr lang="it-IT" altLang="it-IT" sz="2800"/>
              <a:t>Non come strumento di apprendimento perché non c’erano e non ci sono nella scuola dell’infanzia adeguate competenze</a:t>
            </a:r>
            <a:br>
              <a:rPr lang="it-IT" altLang="it-IT" sz="2800"/>
            </a:br>
            <a:br>
              <a:rPr lang="it-IT" altLang="it-IT" sz="2800"/>
            </a:br>
            <a:r>
              <a:rPr lang="it-IT" altLang="it-IT" sz="2800"/>
              <a:t>…eppure oggi sappiamo che:</a:t>
            </a:r>
          </a:p>
        </p:txBody>
      </p:sp>
      <p:sp>
        <p:nvSpPr>
          <p:cNvPr id="24579" name="Segnaposto contenuto 2">
            <a:extLst>
              <a:ext uri="{FF2B5EF4-FFF2-40B4-BE49-F238E27FC236}">
                <a16:creationId xmlns:a16="http://schemas.microsoft.com/office/drawing/2014/main" id="{302C367A-DBE7-4531-8E46-C8E56CF65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68863"/>
            <a:ext cx="7467600" cy="1257300"/>
          </a:xfrm>
        </p:spPr>
        <p:txBody>
          <a:bodyPr/>
          <a:lstStyle/>
          <a:p>
            <a:pPr marL="265113" indent="-265113">
              <a:buFont typeface="Wingdings 2" panose="05020102010507070707" pitchFamily="18" charset="2"/>
              <a:buNone/>
            </a:pPr>
            <a:r>
              <a:rPr lang="it-IT" altLang="it-IT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EDD5142C-AB05-4772-8794-59132802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chemeClr val="accent1"/>
                </a:solidFill>
              </a:rPr>
              <a:t>Potenzialità dei device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9704DB-5997-41FA-BF26-7E6E1A897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7467600" cy="56610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ci sono applicazioni che permettono di avere un </a:t>
            </a:r>
            <a:r>
              <a:rPr lang="it-IT" b="1" dirty="0"/>
              <a:t>gioco interattivo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l’interazione permette di sviluppare nel bambino </a:t>
            </a:r>
            <a:r>
              <a:rPr lang="it-IT" b="1" dirty="0"/>
              <a:t>processi cognitivi </a:t>
            </a:r>
            <a:r>
              <a:rPr lang="it-IT" dirty="0"/>
              <a:t>e di apprendimento dal semplice al complesso, sia in modo intuitivo sia deduttivo.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in base alle applicazioni può stimolare il pensiero </a:t>
            </a:r>
            <a:r>
              <a:rPr lang="it-IT" b="1" dirty="0"/>
              <a:t>convergente</a:t>
            </a:r>
            <a:r>
              <a:rPr lang="it-IT" dirty="0"/>
              <a:t> (</a:t>
            </a:r>
            <a:r>
              <a:rPr lang="it-IT" dirty="0" err="1"/>
              <a:t>problem-solving</a:t>
            </a:r>
            <a:r>
              <a:rPr lang="it-IT" dirty="0"/>
              <a:t>) e anche pensiero </a:t>
            </a:r>
            <a:r>
              <a:rPr lang="it-IT" b="1" dirty="0"/>
              <a:t>divergente</a:t>
            </a:r>
            <a:r>
              <a:rPr lang="it-IT" dirty="0"/>
              <a:t> (creatività).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b="1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BE6B73-C743-4D98-BE6D-81265F7E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74638"/>
            <a:ext cx="7456487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Perché è importante riaprire?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6B4CA7-2D2D-4CD2-ADE2-99B9B84FE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7467600" cy="5589587"/>
          </a:xfrm>
        </p:spPr>
        <p:txBody>
          <a:bodyPr>
            <a:normAutofit fontScale="5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I bambini e le bambine hanno vissuto un lungo tempo in famiglia con </a:t>
            </a:r>
            <a:r>
              <a:rPr lang="it-IT" b="1" dirty="0"/>
              <a:t>alcuni risvolti positivi</a:t>
            </a:r>
            <a:r>
              <a:rPr lang="it-IT" dirty="0"/>
              <a:t>, come mai prima la famiglia ha dedicato loro: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Un tempo alla relazione: </a:t>
            </a:r>
            <a:r>
              <a:rPr lang="it-IT" b="1" dirty="0"/>
              <a:t>maggiore conoscenza reciproca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Un tempo all’ascolto</a:t>
            </a:r>
            <a:r>
              <a:rPr lang="it-IT" b="1" dirty="0"/>
              <a:t>: maggiore consapevolezza delle ragioni del bambino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Un tempo al gioco: </a:t>
            </a:r>
            <a:r>
              <a:rPr lang="it-IT" b="1" dirty="0"/>
              <a:t>maggiore conoscenza delle competenze del bambino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ma alla lunga: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La naturale </a:t>
            </a:r>
            <a:r>
              <a:rPr lang="it-IT" b="1" dirty="0"/>
              <a:t>richiesta di attenzione </a:t>
            </a:r>
            <a:r>
              <a:rPr lang="it-IT" dirty="0"/>
              <a:t>del bambino durante la giornata con l’incombenza dello </a:t>
            </a:r>
            <a:r>
              <a:rPr lang="it-IT" dirty="0" err="1"/>
              <a:t>smart-working</a:t>
            </a:r>
            <a:r>
              <a:rPr lang="it-IT" dirty="0"/>
              <a:t> per il genitore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Il nuovo </a:t>
            </a:r>
            <a:r>
              <a:rPr lang="it-IT" b="1" dirty="0"/>
              <a:t>ruolo da insegnante–sostituto del genitore </a:t>
            </a:r>
            <a:r>
              <a:rPr lang="it-IT" dirty="0"/>
              <a:t>attraverso la DAD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La difficoltà a convivere in contesti non sempre adeguati alle esigenze dell’adulto ma anche del bambino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Tutto ciò ha generato una  tensione che chiede  un nuovo </a:t>
            </a:r>
            <a:r>
              <a:rPr lang="it-IT" b="1" dirty="0"/>
              <a:t>DISTANZIAMENTO</a:t>
            </a:r>
            <a:r>
              <a:rPr lang="it-IT" dirty="0"/>
              <a:t> </a:t>
            </a: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una riconquista delle autonomie individuali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3A1D7090-340D-4D0A-B02C-290BB4A0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chemeClr val="accent1"/>
                </a:solidFill>
              </a:rPr>
              <a:t>Device e campi d’esperienza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759645-E61B-4BE7-8708-82E58E292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7467600" cy="5516562"/>
          </a:xfrm>
        </p:spPr>
        <p:txBody>
          <a:bodyPr>
            <a:normAutofit fontScale="6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Possono essere utilizzati in tutti i campi d’esperienza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b="1" dirty="0"/>
              <a:t>Il sé e l’altro </a:t>
            </a:r>
            <a:r>
              <a:rPr lang="it-IT" dirty="0"/>
              <a:t>perché alcune app. favoriscono il gioco di relazione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endParaRPr lang="it-IT" b="1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b="1" dirty="0"/>
              <a:t>Immagini suoni e colori</a:t>
            </a:r>
            <a:r>
              <a:rPr lang="it-IT" dirty="0"/>
              <a:t>: ci sono app. che consentono la realizzazione di progetti grafici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b="1" dirty="0"/>
              <a:t>I discorsi e le parole</a:t>
            </a:r>
            <a:r>
              <a:rPr lang="it-IT" dirty="0"/>
              <a:t>: alcune app. stimolano nel bambino l’apprendimento di nuovi vocaboli associandoli a figure o associando sillabe, permettono l’intervento in un racconto cambiandone la storia </a:t>
            </a:r>
            <a:r>
              <a:rPr lang="it-IT" dirty="0" err="1"/>
              <a:t>ecc…</a:t>
            </a: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endParaRPr lang="it-IT" b="1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b="1" dirty="0"/>
              <a:t>La conoscenza del mondo</a:t>
            </a:r>
            <a:r>
              <a:rPr lang="it-IT" dirty="0"/>
              <a:t>: internet, la macchina fotografica che permette lo zoom come una </a:t>
            </a:r>
            <a:r>
              <a:rPr lang="it-IT" dirty="0" err="1"/>
              <a:t>lente…</a:t>
            </a:r>
            <a:r>
              <a:rPr lang="it-IT" dirty="0"/>
              <a:t>, il pensiero computazionale (</a:t>
            </a:r>
            <a:r>
              <a:rPr lang="it-IT" dirty="0" err="1"/>
              <a:t>coding</a:t>
            </a:r>
            <a:r>
              <a:rPr lang="it-IT" dirty="0"/>
              <a:t>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endParaRPr lang="it-IT" b="1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b="1" dirty="0"/>
              <a:t>Il corpo e il </a:t>
            </a:r>
            <a:r>
              <a:rPr lang="it-IT" b="1" dirty="0" err="1"/>
              <a:t>movimento</a:t>
            </a:r>
            <a:r>
              <a:rPr lang="it-IT" dirty="0" err="1"/>
              <a:t>…</a:t>
            </a:r>
            <a:r>
              <a:rPr lang="it-IT" dirty="0"/>
              <a:t> su questo meglio andare a correre nel parco!!!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831142-481C-44E5-92D1-9D228352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Alcuni fattori negativi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5BCC10-F6AD-41B6-BC8B-5B4320FB0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412875"/>
            <a:ext cx="8183562" cy="5445125"/>
          </a:xfrm>
        </p:spPr>
        <p:txBody>
          <a:bodyPr>
            <a:normAutofit fontScale="70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se il bambino spende la maggior parte del suo tempo su un cellulare invece di giocare con i coetanei, è presumibile che lo sviluppo dei suoi </a:t>
            </a:r>
            <a:r>
              <a:rPr lang="it-IT" b="1" dirty="0"/>
              <a:t>neuroni a specchio </a:t>
            </a:r>
            <a:r>
              <a:rPr lang="it-IT" dirty="0"/>
              <a:t>sia </a:t>
            </a:r>
            <a:r>
              <a:rPr lang="it-IT" dirty="0" err="1"/>
              <a:t>deficitato</a:t>
            </a:r>
            <a:r>
              <a:rPr lang="it-IT" dirty="0"/>
              <a:t> e di conseguenza anche la sua capacità di gestire una relazione interpersonale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I neuroni  a specchio  permettono all’individuo di capire le  intenzioni dell’altro, ad anticiparle. per certi aspetti grazie a questi neuroni mettiamo le basi per i processi di empatia. Secondo le neuroscienze lo sviluppo di tali neuroni avviene soprattutto nei primi 4 anni di vita e si “allenano” attraverso </a:t>
            </a:r>
            <a:r>
              <a:rPr lang="it-IT" b="1" dirty="0"/>
              <a:t>la relazione con l’altro</a:t>
            </a:r>
            <a:r>
              <a:rPr lang="it-IT" dirty="0"/>
              <a:t>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in relazione ai neuroni a specchio il punto dunque non e’ se il </a:t>
            </a:r>
            <a:r>
              <a:rPr lang="it-IT" dirty="0" err="1"/>
              <a:t>tablet</a:t>
            </a:r>
            <a:r>
              <a:rPr lang="it-IT" dirty="0"/>
              <a:t> e lo </a:t>
            </a:r>
            <a:r>
              <a:rPr lang="it-IT" dirty="0" err="1"/>
              <a:t>smartphone</a:t>
            </a:r>
            <a:r>
              <a:rPr lang="it-IT" dirty="0"/>
              <a:t> fanno male ma: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/>
              <a:t>Il loro uso indiscriminato in termini di quantità di tempo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/>
              <a:t>L’utilizzo in solitudine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D2F62-CB9A-436A-B270-4D421900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No                                             Si</a:t>
            </a:r>
          </a:p>
        </p:txBody>
      </p:sp>
      <p:sp>
        <p:nvSpPr>
          <p:cNvPr id="28675" name="Segnaposto testo 2">
            <a:extLst>
              <a:ext uri="{FF2B5EF4-FFF2-40B4-BE49-F238E27FC236}">
                <a16:creationId xmlns:a16="http://schemas.microsoft.com/office/drawing/2014/main" id="{E42A977F-790D-4DB3-9878-25E7F1C98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676" name="Segnaposto testo 3">
            <a:extLst>
              <a:ext uri="{FF2B5EF4-FFF2-40B4-BE49-F238E27FC236}">
                <a16:creationId xmlns:a16="http://schemas.microsoft.com/office/drawing/2014/main" id="{4C46783F-1F32-4706-8329-BBB6B7B1598C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677" name="Segnaposto contenuto 8" descr="bambini_digitali-2.jpg">
            <a:extLst>
              <a:ext uri="{FF2B5EF4-FFF2-40B4-BE49-F238E27FC236}">
                <a16:creationId xmlns:a16="http://schemas.microsoft.com/office/drawing/2014/main" id="{08E4CC6E-5471-4DDE-B98D-56C933903A5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41538"/>
            <a:ext cx="4040188" cy="2693987"/>
          </a:xfrm>
        </p:spPr>
      </p:pic>
      <p:pic>
        <p:nvPicPr>
          <p:cNvPr id="28678" name="Segnaposto contenuto 10" descr="due-bimbi-a-letto-con-tablet.jpg">
            <a:extLst>
              <a:ext uri="{FF2B5EF4-FFF2-40B4-BE49-F238E27FC236}">
                <a16:creationId xmlns:a16="http://schemas.microsoft.com/office/drawing/2014/main" id="{0B2F4370-B4C6-4BA4-A779-BB295354CE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8825" y="1484313"/>
            <a:ext cx="4575175" cy="259238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6A15E-3877-41C9-A4D4-C8A4FB1F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2531" name="Segnaposto contenuto 2">
            <a:extLst>
              <a:ext uri="{FF2B5EF4-FFF2-40B4-BE49-F238E27FC236}">
                <a16:creationId xmlns:a16="http://schemas.microsoft.com/office/drawing/2014/main" id="{55875484-BC30-43CB-9AF5-E059DD684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250"/>
            <a:ext cx="7467600" cy="5649913"/>
          </a:xfrm>
        </p:spPr>
        <p:txBody>
          <a:bodyPr>
            <a:normAutofit fontScale="85000" lnSpcReduction="20000"/>
          </a:bodyPr>
          <a:lstStyle/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Oggi le insegnanti della scuola dell’infanzia sono chiamate ad avere </a:t>
            </a:r>
            <a:r>
              <a:rPr lang="it-IT" b="1" dirty="0"/>
              <a:t>nuove competenze </a:t>
            </a:r>
            <a:r>
              <a:rPr lang="it-IT" dirty="0"/>
              <a:t>anche sulle tecnologie digitali. 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Forse il </a:t>
            </a:r>
            <a:r>
              <a:rPr lang="it-IT" dirty="0" err="1"/>
              <a:t>tablet</a:t>
            </a:r>
            <a:r>
              <a:rPr lang="it-IT" dirty="0"/>
              <a:t> dovrebbe trasformarsi in </a:t>
            </a:r>
            <a:r>
              <a:rPr lang="it-IT" b="1" dirty="0"/>
              <a:t>uno dei tanti strumenti </a:t>
            </a:r>
            <a:r>
              <a:rPr lang="it-IT" dirty="0"/>
              <a:t>a disposizione dei bambini, come lo sono i libri e le costruzioni.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 Le insegnanti possono imparare ad utilizzare i </a:t>
            </a:r>
            <a:r>
              <a:rPr lang="it-IT" dirty="0" err="1"/>
              <a:t>device</a:t>
            </a:r>
            <a:r>
              <a:rPr lang="it-IT" dirty="0"/>
              <a:t> digitali come supporti educativi e di apprendimento, ma è importante avere un minimo di </a:t>
            </a:r>
            <a:r>
              <a:rPr lang="it-IT" b="1" dirty="0"/>
              <a:t>strumenti critici </a:t>
            </a:r>
            <a:r>
              <a:rPr lang="it-IT" dirty="0"/>
              <a:t>per selezionare le applicazioni e per gestirle con modalità adeguate. 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2431CB-BD75-4535-B5AF-8517ADFD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Come selezionare un’app. utile a scuola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CC7714-E7AB-4D6F-8369-9F8DDE8F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836613"/>
            <a:ext cx="8183562" cy="6021387"/>
          </a:xfrm>
        </p:spPr>
        <p:txBody>
          <a:bodyPr>
            <a:normAutofit fontScale="47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400" dirty="0"/>
              <a:t>In base al progetto che avete in campo come </a:t>
            </a:r>
            <a:r>
              <a:rPr lang="it-IT" sz="3400" b="1" dirty="0"/>
              <a:t>uno dei linguaggi possibili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sz="3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400" dirty="0"/>
              <a:t>Fatte “parlare” i diversi linguaggi privilegiando </a:t>
            </a:r>
            <a:r>
              <a:rPr lang="it-IT" sz="3400" b="1" dirty="0"/>
              <a:t>l’interazione multimediale</a:t>
            </a:r>
            <a:endParaRPr lang="it-IT" sz="3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sz="3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400" dirty="0"/>
              <a:t>Usate le applicazioni che </a:t>
            </a:r>
            <a:r>
              <a:rPr lang="it-IT" sz="3400" b="1" dirty="0"/>
              <a:t>favoriscono gli apprendimenti in relazione ai campi d’esperienza</a:t>
            </a:r>
            <a:r>
              <a:rPr lang="it-IT" sz="3400" dirty="0"/>
              <a:t>  che state affrontando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sz="3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400" dirty="0"/>
              <a:t>Acquistate applicazioni che vi permettano di </a:t>
            </a:r>
            <a:r>
              <a:rPr lang="it-IT" sz="3400" b="1" dirty="0"/>
              <a:t>espandere e completare l’esperienza </a:t>
            </a:r>
            <a:r>
              <a:rPr lang="it-IT" sz="3400" dirty="0"/>
              <a:t>del bambino. Che permettano di fare ciò che non è possibile a mano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sz="3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400" b="1" dirty="0"/>
              <a:t>Non </a:t>
            </a:r>
            <a:r>
              <a:rPr lang="it-IT" sz="3400" dirty="0"/>
              <a:t>scegliere applicazioni con </a:t>
            </a:r>
            <a:r>
              <a:rPr lang="it-IT" sz="3400" b="1" dirty="0"/>
              <a:t>pubblicità, diffidate di quelle gratuite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sz="3400" b="1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400" b="1" dirty="0"/>
              <a:t>Educate al bello, </a:t>
            </a:r>
            <a:r>
              <a:rPr lang="it-IT" sz="3400" dirty="0"/>
              <a:t>scegliete le applicazioni che hanno delle belle illustrazioni che piacciono prima di tutto a voi.  L’estetica e’ un valore educativo importante che se e’ diventato sempre più riconosciuto nel mondo dell’illustrazione per l’infanzia lo può essere anche in quello  digitale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sz="3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400" dirty="0"/>
              <a:t>Alcune applicazioni sono </a:t>
            </a:r>
            <a:r>
              <a:rPr lang="it-IT" sz="3400" b="1" dirty="0"/>
              <a:t>socializzanti</a:t>
            </a:r>
            <a:r>
              <a:rPr lang="it-IT" sz="3400" dirty="0"/>
              <a:t>, prevedono l’interazione tra amici, permettendo il gioco a due o addirittura a piccolo gruppo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sz="3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400" b="1" dirty="0"/>
              <a:t>Esiste un’età suggerita </a:t>
            </a:r>
            <a:r>
              <a:rPr lang="it-IT" sz="3400" dirty="0"/>
              <a:t>dai produttori delle applicazioni, non e’ da seguire in modo rigido ma e’ precauzionale finché non conosciamo bene l’applicazione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60BC00-02CB-45AC-B2AC-71559BA7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Quali modalità d’uso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50D636-A211-4CFA-987E-8E4209B61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412875"/>
            <a:ext cx="8183562" cy="5040313"/>
          </a:xfrm>
        </p:spPr>
        <p:txBody>
          <a:bodyPr>
            <a:normAutofit fontScale="47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400" dirty="0"/>
              <a:t>innanzitutto </a:t>
            </a:r>
            <a:r>
              <a:rPr lang="it-IT" sz="3400" b="1" dirty="0"/>
              <a:t>conoscere l’applicazione </a:t>
            </a:r>
            <a:r>
              <a:rPr lang="it-IT" sz="3400" dirty="0"/>
              <a:t>che utilizzeranno i bambini, va provata e analizzata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sz="3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400" b="1" dirty="0"/>
              <a:t>togliere l’icona </a:t>
            </a:r>
            <a:r>
              <a:rPr lang="it-IT" sz="3400" b="1" dirty="0" err="1"/>
              <a:t>youtube</a:t>
            </a:r>
            <a:r>
              <a:rPr lang="it-IT" sz="3400" dirty="0"/>
              <a:t>: apre l’accesso ai bambini ad un mondo infinito e sconosciuto e soprattutto incontrollabile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sz="3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400" dirty="0"/>
              <a:t>dare il </a:t>
            </a:r>
            <a:r>
              <a:rPr lang="it-IT" sz="3400" dirty="0" err="1"/>
              <a:t>tablet</a:t>
            </a:r>
            <a:r>
              <a:rPr lang="it-IT" sz="3400" dirty="0"/>
              <a:t> al bambino con </a:t>
            </a:r>
            <a:r>
              <a:rPr lang="it-IT" sz="3400" b="1" dirty="0"/>
              <a:t>l’app. già aperta</a:t>
            </a:r>
            <a:r>
              <a:rPr lang="it-IT" sz="3400" dirty="0"/>
              <a:t>, supervisionando e non anticipando l’uso che ne fa il bambino. Le app. sono intuitive e il bambino impara ad usarle autonomamente in modo sempre più raffinato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sz="3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400" dirty="0"/>
              <a:t>A scuola il </a:t>
            </a:r>
            <a:r>
              <a:rPr lang="it-IT" sz="3400" dirty="0" err="1"/>
              <a:t>device</a:t>
            </a:r>
            <a:r>
              <a:rPr lang="it-IT" sz="3400" dirty="0"/>
              <a:t> deve essere un mero strumento il suo utilizzo è quindi strettamente connesso alla progettualità offerta al bambino.</a:t>
            </a:r>
            <a:endParaRPr lang="it-IT" sz="3400" b="1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sz="3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400" dirty="0"/>
              <a:t>Attenti: i </a:t>
            </a:r>
            <a:r>
              <a:rPr lang="it-IT" sz="3400" dirty="0" err="1"/>
              <a:t>device</a:t>
            </a:r>
            <a:r>
              <a:rPr lang="it-IT" sz="3400" dirty="0"/>
              <a:t> digitali </a:t>
            </a:r>
            <a:r>
              <a:rPr lang="it-IT" sz="3400" b="1" dirty="0"/>
              <a:t>non</a:t>
            </a:r>
            <a:r>
              <a:rPr lang="it-IT" sz="3400" dirty="0"/>
              <a:t> vanno usati come </a:t>
            </a:r>
            <a:r>
              <a:rPr lang="it-IT" sz="3400" b="1" dirty="0"/>
              <a:t>sostituti alla relazione </a:t>
            </a:r>
            <a:r>
              <a:rPr lang="it-IT" sz="3400" dirty="0"/>
              <a:t>dell’adulto, come oggetti per tenere il bambino impegnato mentre l’adulto si occupa d’altro. </a:t>
            </a:r>
            <a:r>
              <a:rPr lang="it-IT" sz="3400" i="1" dirty="0"/>
              <a:t>Se tale atteggiamento può a volte essere perdonato ai genitori ai docenti proprio no!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sz="3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400" dirty="0" err="1"/>
              <a:t>infine…</a:t>
            </a:r>
            <a:r>
              <a:rPr lang="it-IT" sz="3400" dirty="0"/>
              <a:t> come abbiamo visto i </a:t>
            </a:r>
            <a:r>
              <a:rPr lang="it-IT" sz="3400" dirty="0" err="1"/>
              <a:t>device</a:t>
            </a:r>
            <a:r>
              <a:rPr lang="it-IT" sz="3400" dirty="0"/>
              <a:t> possono essere un ottimo strumento per tantissimi motivi utili ai fini didattici ed anche comunicativi, ma non possono sostituire e non devono ostacolare la relazione con gli altri e la relazione con la natura.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sz="3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040E62-A71D-4815-8E42-E91BBD90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Per le famiglie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5ABD33-4493-46F8-8A99-6DCAB91F5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Il compito dei servizi è anche quello di educare le famiglie ad un uso corretto e consapevole delle nuove tecnologie attraverso: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Corretta informazione che mostri il </a:t>
            </a:r>
            <a:r>
              <a:rPr lang="it-IT" dirty="0" err="1"/>
              <a:t>device</a:t>
            </a:r>
            <a:r>
              <a:rPr lang="it-IT" dirty="0"/>
              <a:t> come uno strumento da utilizzare con le dovute precauzioni ma che non è di per sé un “demone”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Offrire brevi percorsi formativi per imparare a selezionare in modo intelligente le applicazioni adeguate per i loro figli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C42D65-6C4A-455A-8A79-AC9729B0D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08275"/>
            <a:ext cx="8183562" cy="33274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Roberto </a:t>
            </a:r>
            <a:r>
              <a:rPr lang="it-IT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Maffeo</a:t>
            </a:r>
            <a:r>
              <a:rPr lang="it-IT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33795" name="Segnaposto contenuto 2">
            <a:extLst>
              <a:ext uri="{FF2B5EF4-FFF2-40B4-BE49-F238E27FC236}">
                <a16:creationId xmlns:a16="http://schemas.microsoft.com/office/drawing/2014/main" id="{4E164FD9-EE68-4AA9-9914-388389A9D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it-IT" altLang="it-IT" sz="4000" b="1"/>
              <a:t>Grazie e…</a:t>
            </a:r>
          </a:p>
          <a:p>
            <a:pPr>
              <a:buFont typeface="Wingdings 2" panose="05020102010507070707" pitchFamily="18" charset="2"/>
              <a:buNone/>
            </a:pPr>
            <a:endParaRPr lang="it-IT" altLang="it-IT" sz="4000" b="1"/>
          </a:p>
          <a:p>
            <a:pPr>
              <a:buFont typeface="Wingdings 2" panose="05020102010507070707" pitchFamily="18" charset="2"/>
              <a:buNone/>
            </a:pPr>
            <a:r>
              <a:rPr lang="it-IT" altLang="it-IT" sz="4000" b="1"/>
              <a:t>… buonissima ripartenza!!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ADA5BA0A-C3C0-4AFC-9712-32FABFD8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chemeClr val="accent1"/>
                </a:solidFill>
              </a:rPr>
              <a:t>… perché crediamo che</a:t>
            </a:r>
          </a:p>
        </p:txBody>
      </p:sp>
      <p:sp>
        <p:nvSpPr>
          <p:cNvPr id="9219" name="Segnaposto contenuto 2">
            <a:extLst>
              <a:ext uri="{FF2B5EF4-FFF2-40B4-BE49-F238E27FC236}">
                <a16:creationId xmlns:a16="http://schemas.microsoft.com/office/drawing/2014/main" id="{9443DA43-E7A4-48D5-A089-ED570AAD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7467600" cy="57324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it-IT" altLang="it-IT" sz="2600"/>
              <a:t>Il vivere nel contesto familiare ha sconvolto gli elementi portanti della </a:t>
            </a:r>
            <a:r>
              <a:rPr lang="it-IT" altLang="it-IT" sz="2600" b="1"/>
              <a:t>prima scolarizzazione</a:t>
            </a:r>
          </a:p>
          <a:p>
            <a:pPr>
              <a:buFont typeface="Wingdings 2" panose="05020102010507070707" pitchFamily="18" charset="2"/>
              <a:buNone/>
            </a:pPr>
            <a:endParaRPr lang="it-IT" altLang="it-IT" sz="2600"/>
          </a:p>
          <a:p>
            <a:r>
              <a:rPr lang="it-IT" altLang="it-IT" sz="2600"/>
              <a:t>I </a:t>
            </a:r>
            <a:r>
              <a:rPr lang="it-IT" altLang="it-IT" sz="2600" b="1"/>
              <a:t>tempi scolastici</a:t>
            </a:r>
            <a:r>
              <a:rPr lang="it-IT" altLang="it-IT" sz="2600"/>
              <a:t>: attraverso le routine e i tempi di transizione</a:t>
            </a:r>
          </a:p>
          <a:p>
            <a:r>
              <a:rPr lang="it-IT" altLang="it-IT" sz="2600"/>
              <a:t>Gli </a:t>
            </a:r>
            <a:r>
              <a:rPr lang="it-IT" altLang="it-IT" sz="2600" b="1"/>
              <a:t>spazi dedicati</a:t>
            </a:r>
            <a:r>
              <a:rPr lang="it-IT" altLang="it-IT" sz="2600"/>
              <a:t>: luoghi pensati allo sviluppo socio-cognitivo</a:t>
            </a:r>
          </a:p>
          <a:p>
            <a:r>
              <a:rPr lang="it-IT" altLang="it-IT" sz="2600"/>
              <a:t>La </a:t>
            </a:r>
            <a:r>
              <a:rPr lang="it-IT" altLang="it-IT" sz="2600" b="1"/>
              <a:t>convivenza con i coetanei</a:t>
            </a:r>
            <a:r>
              <a:rPr lang="it-IT" altLang="it-IT" sz="2600"/>
              <a:t>: l’apprendimento peer to peer, il gioco collaborativo e cooperativo…</a:t>
            </a:r>
          </a:p>
          <a:p>
            <a:r>
              <a:rPr lang="it-IT" altLang="it-IT" sz="2600" b="1"/>
              <a:t>L’accompagnamento di un esperto </a:t>
            </a:r>
            <a:r>
              <a:rPr lang="it-IT" altLang="it-IT" sz="2600"/>
              <a:t>insegnante: il tutoring, l’apprendimento co-costruttivo …</a:t>
            </a:r>
          </a:p>
          <a:p>
            <a:endParaRPr lang="it-IT" altLang="it-IT"/>
          </a:p>
          <a:p>
            <a:endParaRPr lang="it-IT" alt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A5CF2-9320-48B2-8882-4AA32E4A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Non esiste il rischio zero!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B85084-BF54-4C1B-8C00-67135D7B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981075"/>
            <a:ext cx="8183562" cy="5876925"/>
          </a:xfrm>
        </p:spPr>
        <p:txBody>
          <a:bodyPr>
            <a:normAutofit fontScale="77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A differenza dei più piccoli i bambini oltre i tre anni sono in grado di darci una mano ma </a:t>
            </a:r>
            <a:r>
              <a:rPr lang="it-IT" b="1" dirty="0"/>
              <a:t>non dobbiamo pretendere</a:t>
            </a:r>
            <a:r>
              <a:rPr lang="it-IT" dirty="0"/>
              <a:t>, anzi dobbiamo ricordare sempre che anche per loro: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le azioni di </a:t>
            </a:r>
            <a:r>
              <a:rPr lang="it-IT" b="1" dirty="0"/>
              <a:t>cura</a:t>
            </a:r>
            <a:r>
              <a:rPr lang="it-IT" dirty="0"/>
              <a:t> necessitano di </a:t>
            </a:r>
            <a:r>
              <a:rPr lang="it-IT" b="1" dirty="0"/>
              <a:t>contatto fisico</a:t>
            </a:r>
            <a:r>
              <a:rPr lang="it-IT" dirty="0"/>
              <a:t>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per essere rassicurati ed emotivamente contenuti hanno bisogno della </a:t>
            </a:r>
            <a:r>
              <a:rPr lang="it-IT" b="1" dirty="0"/>
              <a:t>vicinanza dell’adulto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l’apprendimento avviene attraverso il “fare” e, soprattutto, </a:t>
            </a:r>
            <a:r>
              <a:rPr lang="it-IT" b="1" dirty="0"/>
              <a:t>“il fare insieme”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è un loro diritto continuare a </a:t>
            </a:r>
            <a:r>
              <a:rPr lang="it-IT" b="1" dirty="0"/>
              <a:t>giocare liberamente in un contesto protetto </a:t>
            </a:r>
            <a:r>
              <a:rPr lang="it-IT" dirty="0"/>
              <a:t>perché reso il più sicuro possibile dall’adulto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9A3BC90A-521C-47D9-B6FE-694AF918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chemeClr val="accent1"/>
                </a:solidFill>
              </a:rPr>
              <a:t>Come riaprire la scuola?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C14430-6007-49B3-97B5-53D21F2D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Le indicazioni nazionali offriranno un quadro generale ma toccherà ad ognuno di noi tradurlo nella propria realtà scolastica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Oggi l’esperienza dei centri estivi ci dice che i seguenti dispositivi di sicurezza abbassano il rischio di contagio: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Entrata </a:t>
            </a:r>
            <a:r>
              <a:rPr lang="it-IT" b="1" dirty="0"/>
              <a:t>scaglionata</a:t>
            </a:r>
            <a:r>
              <a:rPr lang="it-IT" dirty="0"/>
              <a:t> e con </a:t>
            </a:r>
            <a:r>
              <a:rPr lang="it-IT" b="1" dirty="0"/>
              <a:t>triage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Sezione “</a:t>
            </a:r>
            <a:r>
              <a:rPr lang="it-IT" b="1" dirty="0"/>
              <a:t>bolla</a:t>
            </a:r>
            <a:r>
              <a:rPr lang="it-IT" dirty="0"/>
              <a:t>”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b="1" dirty="0"/>
              <a:t>No al nomadismo </a:t>
            </a:r>
            <a:r>
              <a:rPr lang="it-IT" dirty="0"/>
              <a:t>tra sezioni, no all’attività di intersezione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Promuovere la comunicazione a distanza tra le bolle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b="1" dirty="0"/>
              <a:t>Tutto il più possibile all’aperto</a:t>
            </a:r>
            <a:r>
              <a:rPr lang="it-IT" dirty="0"/>
              <a:t>: attività e routine. Pioggia e freddo si affrontano con un buon equipaggiamento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957B20-94F0-48C5-A55D-F7C8F9C6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accent1"/>
                </a:solidFill>
              </a:rPr>
              <a:t>Riprogettiamo già adesso la nostra scuola!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3058EE-3C51-45EA-9520-8FE2C7F5C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Organizziamo e delimitiamo bene gli </a:t>
            </a:r>
            <a:r>
              <a:rPr lang="it-IT" b="1" dirty="0"/>
              <a:t>spazi</a:t>
            </a:r>
            <a:r>
              <a:rPr lang="it-IT" dirty="0"/>
              <a:t> interni ed esterni destinati alla “bolla”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Strutturiamo i </a:t>
            </a:r>
            <a:r>
              <a:rPr lang="it-IT" b="1" dirty="0"/>
              <a:t>tempi</a:t>
            </a:r>
            <a:r>
              <a:rPr lang="it-IT" dirty="0"/>
              <a:t> di routine e d’uso degli spazi in modo che non ci sia contatto tra le bolle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Predisponiamo una </a:t>
            </a:r>
            <a:r>
              <a:rPr lang="it-IT" b="1" dirty="0"/>
              <a:t>scaletta</a:t>
            </a:r>
            <a:r>
              <a:rPr lang="it-IT" dirty="0"/>
              <a:t> per l’uso degli </a:t>
            </a:r>
            <a:r>
              <a:rPr lang="it-IT" b="1" dirty="0"/>
              <a:t>spazi in comune </a:t>
            </a:r>
            <a:r>
              <a:rPr lang="it-IT" dirty="0"/>
              <a:t>che consenta una corretta sanificazione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Definiamo tempi di </a:t>
            </a:r>
            <a:r>
              <a:rPr lang="it-IT" b="1" dirty="0"/>
              <a:t>entrata scaglionata </a:t>
            </a:r>
            <a:r>
              <a:rPr lang="it-IT" dirty="0"/>
              <a:t>che permettano un </a:t>
            </a:r>
            <a:r>
              <a:rPr lang="it-IT" b="1" dirty="0"/>
              <a:t>corretto triage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Predisponiamo un inserimento per tutti i bambini che tenga conto dei loro </a:t>
            </a:r>
            <a:r>
              <a:rPr lang="it-IT" b="1" dirty="0"/>
              <a:t>tempi di ambientamento e </a:t>
            </a:r>
            <a:r>
              <a:rPr lang="it-IT" b="1" dirty="0" err="1"/>
              <a:t>ri-ambientamento</a:t>
            </a:r>
            <a:r>
              <a:rPr lang="it-IT" b="1" dirty="0"/>
              <a:t>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Pensiamo a modalità di </a:t>
            </a:r>
            <a:r>
              <a:rPr lang="it-IT" b="1" dirty="0"/>
              <a:t>graduale accoglimento delle famiglie</a:t>
            </a:r>
            <a:r>
              <a:rPr lang="it-IT" dirty="0"/>
              <a:t>, per ristabilire un rapporto di fiducia con la scuola: colloqui, assemblee, ma anche momenti informali di ascolto e “chiacchiera” a piccoli gruppi per facilitare la condivisione delle emozioni vissute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4530C478-1CF5-4283-B04F-582377AA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315" name="Segnaposto contenuto 4" descr="IMG-20200721-WA0008_resized_20200729_022905798.jpg">
            <a:extLst>
              <a:ext uri="{FF2B5EF4-FFF2-40B4-BE49-F238E27FC236}">
                <a16:creationId xmlns:a16="http://schemas.microsoft.com/office/drawing/2014/main" id="{28DB70D4-7E3E-41CE-8782-A5823A9CE2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2924175"/>
            <a:ext cx="5000625" cy="3751263"/>
          </a:xfrm>
        </p:spPr>
      </p:pic>
      <p:pic>
        <p:nvPicPr>
          <p:cNvPr id="13316" name="Segnaposto contenuto 5" descr="IMG-20200721-WA0007_resized_20200729_022905307.jpg">
            <a:extLst>
              <a:ext uri="{FF2B5EF4-FFF2-40B4-BE49-F238E27FC236}">
                <a16:creationId xmlns:a16="http://schemas.microsoft.com/office/drawing/2014/main" id="{5FD121D9-9F72-49B6-BECE-AE59C89D25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3887788" cy="51847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C2E53-9707-44D3-B7EA-FE30FB17A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Alcuni spunti –didattici </a:t>
            </a:r>
            <a:r>
              <a:rPr lang="it-IT" sz="4000" b="1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+educativi</a:t>
            </a:r>
            <a:endParaRPr lang="it-IT" sz="4000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5238BE-638B-4775-8EB8-E54DADCD6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125538"/>
            <a:ext cx="8183562" cy="4895850"/>
          </a:xfrm>
        </p:spPr>
        <p:txBody>
          <a:bodyPr>
            <a:normAutofit fontScale="5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Progettare il più possibile esperienze e routine </a:t>
            </a:r>
            <a:r>
              <a:rPr lang="it-IT" b="1" dirty="0"/>
              <a:t>in giardino </a:t>
            </a:r>
            <a:r>
              <a:rPr lang="it-IT" dirty="0"/>
              <a:t>o comunque all’aria aperta perché è più sicuro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Prediligere lo strumento dell’</a:t>
            </a:r>
            <a:r>
              <a:rPr lang="it-IT" b="1" dirty="0"/>
              <a:t>osservazione</a:t>
            </a:r>
            <a:r>
              <a:rPr lang="it-IT" dirty="0"/>
              <a:t> per conoscere le dinamiche del bambino durante il gioco  e la relazione con i coetanei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Usare </a:t>
            </a:r>
            <a:r>
              <a:rPr lang="it-IT" b="1" dirty="0"/>
              <a:t>la narrazione </a:t>
            </a:r>
            <a:r>
              <a:rPr lang="it-IT" dirty="0"/>
              <a:t>(a lieto fine) e </a:t>
            </a:r>
            <a:r>
              <a:rPr lang="it-IT" b="1" dirty="0"/>
              <a:t>la drammatizzazione </a:t>
            </a:r>
            <a:r>
              <a:rPr lang="it-IT" dirty="0"/>
              <a:t>come linguaggi in grado di veicolare le emozioni dei bambini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Dare spazio all’ascolto offrendo sistematiche </a:t>
            </a:r>
            <a:r>
              <a:rPr lang="it-IT" b="1" dirty="0"/>
              <a:t>conversazioni di gruppo </a:t>
            </a:r>
            <a:r>
              <a:rPr lang="it-IT" dirty="0"/>
              <a:t>e raccogliendole in un diario di bordo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Promuovere </a:t>
            </a:r>
            <a:r>
              <a:rPr lang="it-IT" b="1" dirty="0"/>
              <a:t>l’attività psicomotoria </a:t>
            </a:r>
            <a:r>
              <a:rPr lang="it-IT" dirty="0"/>
              <a:t>come strumento di lettura dell’espressione corporea del bambino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/>
              <a:t>Lasciare molto tempo </a:t>
            </a:r>
            <a:r>
              <a:rPr lang="it-IT" b="1" dirty="0"/>
              <a:t>all’attività non strutturata </a:t>
            </a:r>
            <a:r>
              <a:rPr lang="it-IT" dirty="0"/>
              <a:t>per favorire l’espressione dei bambini attraverso spontanei giochi di ruolo e  giochi  simbolici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0B193B3E-806F-4217-BB4D-BE0D169A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chemeClr val="accent1"/>
                </a:solidFill>
              </a:rPr>
              <a:t>Lettura all’aria aperta</a:t>
            </a:r>
          </a:p>
        </p:txBody>
      </p:sp>
      <p:pic>
        <p:nvPicPr>
          <p:cNvPr id="15363" name="Segnaposto contenuto 5" descr="bimbe leggono tagliate.jpg">
            <a:extLst>
              <a:ext uri="{FF2B5EF4-FFF2-40B4-BE49-F238E27FC236}">
                <a16:creationId xmlns:a16="http://schemas.microsoft.com/office/drawing/2014/main" id="{2932137C-8818-4F8C-8693-0F2FA4C9AD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5075" y="1196975"/>
            <a:ext cx="4598988" cy="3455988"/>
          </a:xfrm>
        </p:spPr>
      </p:pic>
      <p:pic>
        <p:nvPicPr>
          <p:cNvPr id="15364" name="Segnaposto contenuto 8" descr="lettura sul panno tagliata.jpg">
            <a:extLst>
              <a:ext uri="{FF2B5EF4-FFF2-40B4-BE49-F238E27FC236}">
                <a16:creationId xmlns:a16="http://schemas.microsoft.com/office/drawing/2014/main" id="{A98CE991-F734-4FA4-9F65-91A5C5835F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789363"/>
            <a:ext cx="3657600" cy="27479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nolog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7083F7D3FF50041A63C26291D68EBCD" ma:contentTypeVersion="12" ma:contentTypeDescription="Creare un nuovo documento." ma:contentTypeScope="" ma:versionID="5689613ffe15020d33893c311a6f6a07">
  <xsd:schema xmlns:xsd="http://www.w3.org/2001/XMLSchema" xmlns:xs="http://www.w3.org/2001/XMLSchema" xmlns:p="http://schemas.microsoft.com/office/2006/metadata/properties" xmlns:ns2="3f02c48c-ccd1-4c81-accc-d7ad4895d10f" xmlns:ns3="e59af35e-f1ec-4f38-978f-adef03f669a8" targetNamespace="http://schemas.microsoft.com/office/2006/metadata/properties" ma:root="true" ma:fieldsID="263150abcaa44a18608fb8bf11a9ca7f" ns2:_="" ns3:_="">
    <xsd:import namespace="3f02c48c-ccd1-4c81-accc-d7ad4895d10f"/>
    <xsd:import namespace="e59af35e-f1ec-4f38-978f-adef03f669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2c48c-ccd1-4c81-accc-d7ad4895d1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af35e-f1ec-4f38-978f-adef03f669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33FC2-262C-4AC8-8BAE-205BEFF39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02c48c-ccd1-4c81-accc-d7ad4895d10f"/>
    <ds:schemaRef ds:uri="e59af35e-f1ec-4f38-978f-adef03f66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6849F3-BCCF-4072-801D-834EF1281B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643</TotalTime>
  <Words>1917</Words>
  <Application>Microsoft Office PowerPoint</Application>
  <PresentationFormat>Presentazione su schermo (4:3)</PresentationFormat>
  <Paragraphs>206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Tecnologia</vt:lpstr>
      <vt:lpstr>       ripartire con la scuola dell’ infanzia  ai tempi del COVID-19  </vt:lpstr>
      <vt:lpstr>Perché è importante riaprire?</vt:lpstr>
      <vt:lpstr>… perché crediamo che</vt:lpstr>
      <vt:lpstr>Non esiste il rischio zero!</vt:lpstr>
      <vt:lpstr>Come riaprire la scuola?</vt:lpstr>
      <vt:lpstr>Riprogettiamo già adesso la nostra scuola!  </vt:lpstr>
      <vt:lpstr>Presentazione standard di PowerPoint</vt:lpstr>
      <vt:lpstr>Alcuni spunti –didattici +educativi</vt:lpstr>
      <vt:lpstr>Lettura all’aria aperta</vt:lpstr>
      <vt:lpstr>Incontri con la natura</vt:lpstr>
      <vt:lpstr>Le bambine/i ci vengono incontro</vt:lpstr>
      <vt:lpstr>Comunicare tra “bolle”</vt:lpstr>
      <vt:lpstr>Nelle famiglie qualcosa è cambiato</vt:lpstr>
      <vt:lpstr>Presentazione standard di PowerPoint</vt:lpstr>
      <vt:lpstr>L’uso dei device digitali per la prima infanzia  Roberto Maffeo Pedagogista Roma, 30 luglio 2020</vt:lpstr>
      <vt:lpstr>I device digitali entrano “prepotentemente” a scuola</vt:lpstr>
      <vt:lpstr>Didattica A Distanza</vt:lpstr>
      <vt:lpstr>Perché è stata utilizzata soprattutto come mezzo per comunicare che è lo stesso uso che ne fa quotidianamente il mondo adulto.   Non come strumento di apprendimento perché non c’erano e non ci sono nella scuola dell’infanzia adeguate competenze  …eppure oggi sappiamo che:</vt:lpstr>
      <vt:lpstr>Potenzialità dei device</vt:lpstr>
      <vt:lpstr>Device e campi d’esperienza</vt:lpstr>
      <vt:lpstr>Alcuni fattori negativi</vt:lpstr>
      <vt:lpstr>No                                             Si</vt:lpstr>
      <vt:lpstr>Presentazione standard di PowerPoint</vt:lpstr>
      <vt:lpstr>Come selezionare un’app. utile a scuola</vt:lpstr>
      <vt:lpstr>Quali modalità d’uso</vt:lpstr>
      <vt:lpstr>Per le famiglie</vt:lpstr>
      <vt:lpstr>Roberto Maffeo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Prendersi cura della prima infanzia in tempi di COVID</dc:title>
  <dc:creator>utente</dc:creator>
  <cp:lastModifiedBy>utente</cp:lastModifiedBy>
  <cp:revision>14</cp:revision>
  <dcterms:created xsi:type="dcterms:W3CDTF">2020-07-27T09:40:31Z</dcterms:created>
  <dcterms:modified xsi:type="dcterms:W3CDTF">2020-08-25T16:07:12Z</dcterms:modified>
</cp:coreProperties>
</file>